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3" r:id="rId5"/>
    <p:sldId id="267" r:id="rId6"/>
    <p:sldId id="292" r:id="rId7"/>
    <p:sldId id="269" r:id="rId8"/>
    <p:sldId id="277" r:id="rId9"/>
    <p:sldId id="282" r:id="rId10"/>
    <p:sldId id="286" r:id="rId11"/>
    <p:sldId id="289" r:id="rId12"/>
    <p:sldId id="290" r:id="rId13"/>
    <p:sldId id="288" r:id="rId14"/>
    <p:sldId id="291" r:id="rId15"/>
  </p:sldIdLst>
  <p:sldSz cx="9144000" cy="6858000" type="screen4x3"/>
  <p:notesSz cx="6815138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4E146CE-2C9A-49FB-8546-942B81D0B332}" type="datetimeFigureOut">
              <a:rPr lang="en-US" smtClean="0"/>
              <a:pPr/>
              <a:t>6/2/2019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0071E55-A87A-421A-9EB7-E6887E243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mtClean="0"/>
              <a:t>کارگاه آموزشی </a:t>
            </a:r>
            <a:br>
              <a:rPr lang="fa-IR" smtClean="0"/>
            </a:br>
            <a:r>
              <a:rPr lang="fa-IR" smtClean="0"/>
              <a:t>سامانه سیب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fa-IR" smtClean="0"/>
              <a:t>ویژه مدیران شبکه و معاونین بهداشتی </a:t>
            </a:r>
          </a:p>
          <a:p>
            <a:endParaRPr lang="fa-IR" smtClean="0"/>
          </a:p>
          <a:p>
            <a:r>
              <a:rPr lang="fa-IR" smtClean="0"/>
              <a:t>معاونت بهداشتی دانشگاه علوم پزشکی گیلان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573325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2  Jadid" panose="00000700000000000000" pitchFamily="2" charset="-78"/>
              </a:rPr>
              <a:t>بهمن 1397</a:t>
            </a:r>
            <a:endParaRPr lang="en-US" b="1" dirty="0">
              <a:cs typeface="2  Jadid" panose="00000700000000000000" pitchFamily="2" charset="-78"/>
            </a:endParaRPr>
          </a:p>
        </p:txBody>
      </p:sp>
      <p:pic>
        <p:nvPicPr>
          <p:cNvPr id="1026" name="Picture 2" descr="F:\متنفرقه\GUM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260648"/>
            <a:ext cx="2076240" cy="207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97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r" rtl="1">
              <a:buClr>
                <a:srgbClr val="B13F9A"/>
              </a:buClr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27. تعداد </a:t>
            </a:r>
            <a:r>
              <a:rPr lang="fa-IR" sz="3000" b="1" dirty="0">
                <a:cs typeface="B Zar" panose="00000400000000000000" pitchFamily="2" charset="-78"/>
              </a:rPr>
              <a:t>واکسن تزریق شده و ثبت شده </a:t>
            </a:r>
            <a:r>
              <a:rPr lang="ar-SA" sz="3000" b="1" dirty="0">
                <a:cs typeface="B Zar" panose="00000400000000000000" pitchFamily="2" charset="-78"/>
              </a:rPr>
              <a:t>سه گانه ثلاث</a:t>
            </a:r>
            <a:r>
              <a:rPr lang="en-US" sz="3000" b="1" dirty="0">
                <a:cs typeface="B Zar" panose="00000400000000000000" pitchFamily="2" charset="-78"/>
              </a:rPr>
              <a:t> (DTP) </a:t>
            </a:r>
            <a:r>
              <a:rPr lang="ar-SA" sz="3000" b="1" dirty="0">
                <a:cs typeface="B Zar" panose="00000400000000000000" pitchFamily="2" charset="-78"/>
              </a:rPr>
              <a:t>یادآور2، از ابتدای سال جاری تا کنون چقدر است ؟ </a:t>
            </a:r>
            <a:r>
              <a:rPr lang="fa-IR" sz="3000" b="1" dirty="0">
                <a:solidFill>
                  <a:prstClr val="black"/>
                </a:solidFill>
                <a:cs typeface="B Zar" panose="00000400000000000000" pitchFamily="2" charset="-78"/>
              </a:rPr>
              <a:t>28. تعداد مرگ های ثبت شده شهرستان به تفکیک جنسیت را گزارش کنید ؟ </a:t>
            </a:r>
            <a:endParaRPr lang="fa-IR" sz="3000" b="1" dirty="0" smtClean="0">
              <a:cs typeface="B Zar" panose="00000400000000000000" pitchFamily="2" charset="-78"/>
            </a:endParaRPr>
          </a:p>
          <a:p>
            <a:pPr lvl="0" algn="r" rtl="1"/>
            <a:r>
              <a:rPr lang="fa-IR" sz="2800" b="1" dirty="0">
                <a:cs typeface="B Zar" panose="00000400000000000000" pitchFamily="2" charset="-78"/>
              </a:rPr>
              <a:t>28. تعداد مرگ های ثبت شده شهرستان به تفکیک جنسیت را گزارش کنید ؟ </a:t>
            </a:r>
            <a:endParaRPr lang="en-US" sz="2800" b="1" dirty="0" smtClean="0">
              <a:cs typeface="B Zar" panose="00000400000000000000" pitchFamily="2" charset="-78"/>
            </a:endParaRPr>
          </a:p>
          <a:p>
            <a:pPr algn="r" rtl="1"/>
            <a:r>
              <a:rPr lang="fa-IR" sz="2800" b="1" dirty="0">
                <a:cs typeface="B Zar" panose="00000400000000000000" pitchFamily="2" charset="-78"/>
              </a:rPr>
              <a:t>29. </a:t>
            </a:r>
            <a:r>
              <a:rPr lang="ar-SA" sz="2800" b="1" dirty="0">
                <a:cs typeface="B Zar" panose="00000400000000000000" pitchFamily="2" charset="-78"/>
              </a:rPr>
              <a:t>گزارش درصد میزان </a:t>
            </a:r>
            <a:r>
              <a:rPr lang="ar-SA" sz="2800" b="1" dirty="0">
                <a:solidFill>
                  <a:srgbClr val="FF0000"/>
                </a:solidFill>
                <a:cs typeface="B Zar" panose="00000400000000000000" pitchFamily="2" charset="-78"/>
              </a:rPr>
              <a:t>ارزیابی برنامه آمادگی خانوار در برابر بلایا (</a:t>
            </a:r>
            <a:r>
              <a:rPr lang="en-US" sz="2800" b="1" dirty="0">
                <a:solidFill>
                  <a:srgbClr val="FF0000"/>
                </a:solidFill>
                <a:cs typeface="B Zar" panose="00000400000000000000" pitchFamily="2" charset="-78"/>
              </a:rPr>
              <a:t>DART</a:t>
            </a:r>
            <a:r>
              <a:rPr lang="fa-IR" sz="2800" b="1" dirty="0">
                <a:solidFill>
                  <a:srgbClr val="FF0000"/>
                </a:solidFill>
                <a:cs typeface="B Zar" panose="00000400000000000000" pitchFamily="2" charset="-78"/>
              </a:rPr>
              <a:t>) </a:t>
            </a:r>
            <a:r>
              <a:rPr lang="fa-IR" sz="2800" b="1" dirty="0">
                <a:cs typeface="B Zar" panose="00000400000000000000" pitchFamily="2" charset="-78"/>
              </a:rPr>
              <a:t>در خانوار تحت پوشش  خود را استخراج نمایید ؟ </a:t>
            </a:r>
            <a:endParaRPr lang="en-US" sz="2800" b="1" dirty="0" smtClean="0">
              <a:cs typeface="B Zar" panose="00000400000000000000" pitchFamily="2" charset="-78"/>
            </a:endParaRPr>
          </a:p>
          <a:p>
            <a:pPr lvl="0" algn="r" rtl="1"/>
            <a:r>
              <a:rPr lang="fa-IR" sz="2800" b="1" dirty="0">
                <a:cs typeface="B Zar" panose="00000400000000000000" pitchFamily="2" charset="-78"/>
              </a:rPr>
              <a:t>30. تعداد مراقبت های انجام شده «</a:t>
            </a:r>
            <a:r>
              <a:rPr lang="fa-IR" sz="2800" b="1" dirty="0">
                <a:solidFill>
                  <a:srgbClr val="FF0000"/>
                </a:solidFill>
                <a:cs typeface="B Zar" panose="00000400000000000000" pitchFamily="2" charset="-78"/>
              </a:rPr>
              <a:t>ارگونومی دانش آموزان</a:t>
            </a:r>
            <a:r>
              <a:rPr lang="fa-IR" sz="2800" b="1" dirty="0">
                <a:cs typeface="B Zar" panose="00000400000000000000" pitchFamily="2" charset="-78"/>
              </a:rPr>
              <a:t>» در شهرستان  را استخراج نمایید ؟ </a:t>
            </a:r>
            <a:endParaRPr lang="en-US" sz="2800" b="1" dirty="0">
              <a:cs typeface="B Zar" panose="00000400000000000000" pitchFamily="2" charset="-78"/>
            </a:endParaRPr>
          </a:p>
          <a:p>
            <a:pPr algn="r" rtl="1"/>
            <a:endParaRPr lang="en-US" sz="2800" b="1" dirty="0">
              <a:cs typeface="B Zar" panose="00000400000000000000" pitchFamily="2" charset="-78"/>
            </a:endParaRPr>
          </a:p>
          <a:p>
            <a:pPr lvl="0" algn="r" rtl="1"/>
            <a:endParaRPr lang="en-US" sz="2800" b="1" dirty="0"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6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4000"/>
                    </a14:imgEffect>
                  </a14:imgLayer>
                </a14:imgProps>
              </a:ext>
            </a:extLst>
          </a:blip>
          <a:srcRect l="66705" t="39620" r="6314" b="27705"/>
          <a:stretch/>
        </p:blipFill>
        <p:spPr bwMode="auto">
          <a:xfrm>
            <a:off x="4067944" y="260648"/>
            <a:ext cx="3942586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2000"/>
                    </a14:imgEffect>
                  </a14:imgLayer>
                </a14:imgProps>
              </a:ext>
            </a:extLst>
          </a:blip>
          <a:srcRect l="73938" t="46359" r="5970" b="29747"/>
          <a:stretch/>
        </p:blipFill>
        <p:spPr bwMode="auto">
          <a:xfrm>
            <a:off x="395536" y="3501008"/>
            <a:ext cx="3555323" cy="2880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Left Arrow 5"/>
          <p:cNvSpPr/>
          <p:nvPr/>
        </p:nvSpPr>
        <p:spPr>
          <a:xfrm>
            <a:off x="3950859" y="4437112"/>
            <a:ext cx="1656184" cy="86409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59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6085" t="38394" r="5856" b="14430"/>
          <a:stretch/>
        </p:blipFill>
        <p:spPr bwMode="auto">
          <a:xfrm>
            <a:off x="323528" y="692696"/>
            <a:ext cx="8568952" cy="4320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85251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6780865"/>
              </p:ext>
            </p:extLst>
          </p:nvPr>
        </p:nvGraphicFramePr>
        <p:xfrm>
          <a:off x="755576" y="260648"/>
          <a:ext cx="7200800" cy="630936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309736"/>
                <a:gridCol w="1803975"/>
                <a:gridCol w="4087089"/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  <a:cs typeface="B Nazanin" panose="00000400000000000000" pitchFamily="2" charset="-78"/>
                        </a:rPr>
                        <a:t>ردیف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شهرستان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  <a:cs typeface="B Nazanin" panose="00000400000000000000" pitchFamily="2" charset="-78"/>
                        </a:rPr>
                        <a:t>تعداد مراقبت انجام شده </a:t>
                      </a:r>
                      <a:r>
                        <a:rPr lang="ar-SA" sz="2000" dirty="0" smtClean="0">
                          <a:effectLst/>
                          <a:cs typeface="B Nazanin" panose="00000400000000000000" pitchFamily="2" charset="-78"/>
                        </a:rPr>
                        <a:t>ارگونومی</a:t>
                      </a:r>
                      <a:r>
                        <a:rPr lang="en-US" sz="2000" dirty="0" smtClean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smtClean="0">
                          <a:effectLst/>
                          <a:cs typeface="B Nazanin" panose="00000400000000000000" pitchFamily="2" charset="-78"/>
                        </a:rPr>
                        <a:t>(آذر97)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رشت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4384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فومن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1256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ماسال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824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لاهیجان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582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رودسر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424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آستارا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370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شفت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303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8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رودبار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158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آستانه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149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10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سیاهکل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11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تالش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20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12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صومعه سرا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12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13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لنگرود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14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املش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15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رضوانشهر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16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انزلی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  <a:cs typeface="B Nazanin" panose="00000400000000000000" pitchFamily="2" charset="-78"/>
                        </a:rPr>
                        <a:t>گیلان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  <a:cs typeface="B Nazanin" panose="00000400000000000000" pitchFamily="2" charset="-78"/>
                        </a:rPr>
                        <a:t>8511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450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20040"/>
            <a:ext cx="7444680" cy="1143000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عوامل تاثیرگذار بر اعتبار دانشگاهها :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4987936"/>
          </a:xfrm>
        </p:spPr>
        <p:txBody>
          <a:bodyPr/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تعداد خدمات ثبت شده پزشک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تعداد خدمات ثبت شده دندانپزشک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تعداد خدمات ثبت شده کارشناس سلامت روان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تعداد خدمات ثبت شده کارشناس تغذیه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تعداد خدمات ثبت شده </a:t>
            </a:r>
            <a:r>
              <a:rPr lang="fa-IR" sz="2000" b="1" dirty="0" smtClean="0">
                <a:cs typeface="B Nazanin" panose="00000400000000000000" pitchFamily="2" charset="-78"/>
              </a:rPr>
              <a:t>مراقب سلامت /بهورز/مراقب ماما/ پرستار/ ماما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درصد رضایتمندی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درصد عدم دریافت خدمت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درصد تکمیل تلفن همراه 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جمعیت یکبار خدمت گرفته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17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9416"/>
            <a:ext cx="7300664" cy="4555888"/>
          </a:xfrm>
        </p:spPr>
        <p:txBody>
          <a:bodyPr>
            <a:noAutofit/>
          </a:bodyPr>
          <a:lstStyle/>
          <a:p>
            <a:pPr marL="514350" indent="-514350" algn="justLow" rtl="1">
              <a:buAutoNum type="arabicPeriod"/>
            </a:pPr>
            <a:r>
              <a:rPr lang="fa-IR" sz="2800" b="1" dirty="0" smtClean="0">
                <a:cs typeface="B Zar" panose="00000400000000000000" pitchFamily="2" charset="-78"/>
              </a:rPr>
              <a:t>گزارش جمعیت ثبت نام شده شهرستان را به تفکیک مراکز بر اساس «</a:t>
            </a:r>
            <a:r>
              <a:rPr lang="fa-IR" sz="2800" b="1" dirty="0" smtClean="0">
                <a:solidFill>
                  <a:schemeClr val="accent1"/>
                </a:solidFill>
                <a:cs typeface="B Zar" panose="00000400000000000000" pitchFamily="2" charset="-78"/>
              </a:rPr>
              <a:t>نوع جمعیت</a:t>
            </a:r>
            <a:r>
              <a:rPr lang="fa-IR" sz="2800" b="1" dirty="0" smtClean="0">
                <a:cs typeface="B Zar" panose="00000400000000000000" pitchFamily="2" charset="-78"/>
              </a:rPr>
              <a:t>» نمایش دهید ؟</a:t>
            </a:r>
            <a:endParaRPr lang="en-US" sz="2800" b="1" dirty="0" smtClean="0">
              <a:cs typeface="B Zar" panose="00000400000000000000" pitchFamily="2" charset="-78"/>
            </a:endParaRPr>
          </a:p>
          <a:p>
            <a:pPr marL="514350" lvl="0" indent="-514350" algn="justLow" rtl="1">
              <a:buFont typeface="Wingdings 2"/>
              <a:buAutoNum type="arabicPeriod"/>
            </a:pPr>
            <a:r>
              <a:rPr lang="fa-IR" sz="2800" b="1" dirty="0">
                <a:cs typeface="B Zar" panose="00000400000000000000" pitchFamily="2" charset="-78"/>
              </a:rPr>
              <a:t> 2. گزارش  درصد </a:t>
            </a:r>
            <a:r>
              <a:rPr lang="ar-SA" sz="2800" b="1" dirty="0">
                <a:cs typeface="B Zar" panose="00000400000000000000" pitchFamily="2" charset="-78"/>
              </a:rPr>
              <a:t>جمعیتی که حداقل یکبار خدمت گرفته اند به تفکیک مراکز شهرستان ،  استخراج و یک خروجی اکسل از آن تهیه نمایید ؟ </a:t>
            </a:r>
            <a:endParaRPr lang="fa-IR" sz="2800" b="1" dirty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3. </a:t>
            </a:r>
            <a:r>
              <a:rPr lang="ar-SA" sz="2800" b="1" dirty="0">
                <a:cs typeface="B Zar" panose="00000400000000000000" pitchFamily="2" charset="-78"/>
              </a:rPr>
              <a:t>تعداد زنان باردار ثبت شده</a:t>
            </a:r>
            <a:r>
              <a:rPr lang="fa-IR" sz="2800" b="1" dirty="0">
                <a:cs typeface="B Zar" panose="00000400000000000000" pitchFamily="2" charset="-78"/>
              </a:rPr>
              <a:t> </a:t>
            </a:r>
            <a:r>
              <a:rPr lang="ar-SA" sz="2800" b="1" dirty="0">
                <a:cs typeface="B Zar" panose="00000400000000000000" pitchFamily="2" charset="-78"/>
              </a:rPr>
              <a:t>شهرستان</a:t>
            </a:r>
            <a:r>
              <a:rPr lang="fa-IR" sz="2800" b="1" dirty="0">
                <a:cs typeface="B Zar" panose="00000400000000000000" pitchFamily="2" charset="-78"/>
              </a:rPr>
              <a:t> </a:t>
            </a:r>
            <a:r>
              <a:rPr lang="ar-SA" sz="2800" b="1" dirty="0">
                <a:cs typeface="B Zar" panose="00000400000000000000" pitchFamily="2" charset="-78"/>
              </a:rPr>
              <a:t>چقدر </a:t>
            </a:r>
            <a:r>
              <a:rPr lang="fa-IR" sz="2800" b="1" dirty="0">
                <a:cs typeface="B Zar" panose="00000400000000000000" pitchFamily="2" charset="-78"/>
              </a:rPr>
              <a:t/>
            </a:r>
            <a:br>
              <a:rPr lang="fa-IR" sz="2800" b="1" dirty="0">
                <a:cs typeface="B Zar" panose="00000400000000000000" pitchFamily="2" charset="-78"/>
              </a:rPr>
            </a:br>
            <a:r>
              <a:rPr lang="ar-SA" sz="2800" b="1" dirty="0">
                <a:cs typeface="B Zar" panose="00000400000000000000" pitchFamily="2" charset="-78"/>
              </a:rPr>
              <a:t>می باشد ؟ </a:t>
            </a:r>
            <a:endParaRPr lang="fa-IR" sz="2800" cap="all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r" rtl="1"/>
            <a:r>
              <a:rPr lang="fa-IR" sz="2800" b="1" dirty="0">
                <a:cs typeface="B Zar" panose="00000400000000000000" pitchFamily="2" charset="-78"/>
              </a:rPr>
              <a:t> تعداد زایمان های شهرستان در سال جاری چندتاست؟</a:t>
            </a:r>
            <a:endParaRPr lang="en-US" sz="2800" b="1" dirty="0">
              <a:cs typeface="B Zar" panose="00000400000000000000" pitchFamily="2" charset="-78"/>
            </a:endParaRPr>
          </a:p>
          <a:p>
            <a:pPr marL="514350" indent="-514350" algn="justLow" rtl="1">
              <a:buAutoNum type="arabicPeriod"/>
            </a:pPr>
            <a:endParaRPr lang="fa-IR" sz="3000" b="1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46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1609416"/>
            <a:ext cx="7372672" cy="4846320"/>
          </a:xfrm>
        </p:spPr>
        <p:txBody>
          <a:bodyPr/>
          <a:lstStyle/>
          <a:p>
            <a:pPr lvl="0" algn="r" rtl="1"/>
            <a:r>
              <a:rPr lang="fa-IR" sz="2800" b="1" dirty="0" smtClean="0">
                <a:cs typeface="B Zar" panose="00000400000000000000" pitchFamily="2" charset="-78"/>
              </a:rPr>
              <a:t>4.ت</a:t>
            </a:r>
            <a:r>
              <a:rPr lang="ar-SA" sz="2800" b="1" dirty="0">
                <a:cs typeface="B Zar" panose="00000400000000000000" pitchFamily="2" charset="-78"/>
              </a:rPr>
              <a:t>عداد جمعیت روستایی که از بیمه سلامت روستایی استفاده می کنند چقدر است ؟ </a:t>
            </a:r>
            <a:endParaRPr lang="en-US" sz="2800" b="1" dirty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5.</a:t>
            </a:r>
            <a:r>
              <a:rPr lang="ar-SA" sz="2800" b="1" dirty="0">
                <a:cs typeface="B Zar" panose="00000400000000000000" pitchFamily="2" charset="-78"/>
              </a:rPr>
              <a:t>تعداد باردارهای بالای 40 سال شهرستان چقدر </a:t>
            </a:r>
            <a:r>
              <a:rPr lang="fa-IR" sz="2800" b="1" dirty="0">
                <a:cs typeface="B Zar" panose="00000400000000000000" pitchFamily="2" charset="-78"/>
              </a:rPr>
              <a:t/>
            </a:r>
            <a:br>
              <a:rPr lang="fa-IR" sz="2800" b="1" dirty="0">
                <a:cs typeface="B Zar" panose="00000400000000000000" pitchFamily="2" charset="-78"/>
              </a:rPr>
            </a:br>
            <a:r>
              <a:rPr lang="ar-SA" sz="2800" b="1" dirty="0">
                <a:cs typeface="B Zar" panose="00000400000000000000" pitchFamily="2" charset="-78"/>
              </a:rPr>
              <a:t>می باشد ؟ </a:t>
            </a:r>
            <a:endParaRPr lang="en-US" sz="2800" b="1" dirty="0"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7. </a:t>
            </a:r>
            <a:r>
              <a:rPr lang="ar-SA" sz="2800" b="1" dirty="0">
                <a:cs typeface="B Zar" panose="00000400000000000000" pitchFamily="2" charset="-78"/>
              </a:rPr>
              <a:t>لیست کاربران غیر فعالی که از </a:t>
            </a:r>
            <a:r>
              <a:rPr lang="fa-IR" sz="2800" b="1" dirty="0">
                <a:cs typeface="B Zar" panose="00000400000000000000" pitchFamily="2" charset="-78"/>
              </a:rPr>
              <a:t>اول</a:t>
            </a:r>
            <a:r>
              <a:rPr lang="ar-SA" sz="2800" b="1" dirty="0">
                <a:cs typeface="B Zar" panose="00000400000000000000" pitchFamily="2" charset="-78"/>
              </a:rPr>
              <a:t> دی </a:t>
            </a:r>
            <a:r>
              <a:rPr lang="fa-IR" sz="2800" b="1" dirty="0">
                <a:cs typeface="B Zar" panose="00000400000000000000" pitchFamily="2" charset="-78"/>
              </a:rPr>
              <a:t>ماه </a:t>
            </a:r>
            <a:r>
              <a:rPr lang="ar-SA" sz="2800" b="1" dirty="0">
                <a:cs typeface="B Zar" panose="00000400000000000000" pitchFamily="2" charset="-78"/>
              </a:rPr>
              <a:t>در سامانه حضور نداشتند </a:t>
            </a:r>
            <a:r>
              <a:rPr lang="fa-IR" sz="2800" b="1" dirty="0">
                <a:cs typeface="B Zar" panose="00000400000000000000" pitchFamily="2" charset="-78"/>
              </a:rPr>
              <a:t>، </a:t>
            </a:r>
            <a:r>
              <a:rPr lang="ar-SA" sz="2800" b="1" dirty="0">
                <a:cs typeface="B Zar" panose="00000400000000000000" pitchFamily="2" charset="-78"/>
              </a:rPr>
              <a:t>را استخراج نمایید ؟</a:t>
            </a:r>
            <a:endParaRPr lang="en-US" sz="2800" b="1" dirty="0"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6. درصد کاربران فعال شهرستان را محاسبه کنید ؟</a:t>
            </a:r>
            <a:endParaRPr lang="en-US" sz="2800" b="1" dirty="0"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4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r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7. </a:t>
            </a:r>
            <a:r>
              <a:rPr lang="ar-SA" sz="3000" b="1" dirty="0" smtClean="0">
                <a:cs typeface="B Zar" panose="00000400000000000000" pitchFamily="2" charset="-78"/>
              </a:rPr>
              <a:t>لیست </a:t>
            </a:r>
            <a:r>
              <a:rPr lang="ar-SA" sz="3000" b="1" dirty="0">
                <a:cs typeface="B Zar" panose="00000400000000000000" pitchFamily="2" charset="-78"/>
              </a:rPr>
              <a:t>کاربران غیر فعالی که از </a:t>
            </a:r>
            <a:r>
              <a:rPr lang="fa-IR" sz="3000" b="1" dirty="0" smtClean="0">
                <a:cs typeface="B Zar" panose="00000400000000000000" pitchFamily="2" charset="-78"/>
              </a:rPr>
              <a:t>اول</a:t>
            </a:r>
            <a:r>
              <a:rPr lang="ar-SA" sz="3000" b="1" dirty="0" smtClean="0">
                <a:cs typeface="B Zar" panose="00000400000000000000" pitchFamily="2" charset="-78"/>
              </a:rPr>
              <a:t> </a:t>
            </a:r>
            <a:r>
              <a:rPr lang="ar-SA" sz="3000" b="1" dirty="0">
                <a:cs typeface="B Zar" panose="00000400000000000000" pitchFamily="2" charset="-78"/>
              </a:rPr>
              <a:t>دی </a:t>
            </a:r>
            <a:r>
              <a:rPr lang="fa-IR" sz="3000" b="1" dirty="0" smtClean="0">
                <a:cs typeface="B Zar" panose="00000400000000000000" pitchFamily="2" charset="-78"/>
              </a:rPr>
              <a:t>ماه </a:t>
            </a:r>
            <a:r>
              <a:rPr lang="ar-SA" sz="3000" b="1" dirty="0" smtClean="0">
                <a:cs typeface="B Zar" panose="00000400000000000000" pitchFamily="2" charset="-78"/>
              </a:rPr>
              <a:t>در </a:t>
            </a:r>
            <a:r>
              <a:rPr lang="ar-SA" sz="3000" b="1" dirty="0">
                <a:cs typeface="B Zar" panose="00000400000000000000" pitchFamily="2" charset="-78"/>
              </a:rPr>
              <a:t>سامانه حضور نداشتند </a:t>
            </a:r>
            <a:r>
              <a:rPr lang="fa-IR" sz="3000" b="1" dirty="0" smtClean="0">
                <a:cs typeface="B Zar" panose="00000400000000000000" pitchFamily="2" charset="-78"/>
              </a:rPr>
              <a:t>، </a:t>
            </a:r>
            <a:r>
              <a:rPr lang="ar-SA" sz="3000" b="1" dirty="0" smtClean="0">
                <a:cs typeface="B Zar" panose="00000400000000000000" pitchFamily="2" charset="-78"/>
              </a:rPr>
              <a:t>را </a:t>
            </a:r>
            <a:r>
              <a:rPr lang="ar-SA" sz="3000" b="1" dirty="0">
                <a:cs typeface="B Zar" panose="00000400000000000000" pitchFamily="2" charset="-78"/>
              </a:rPr>
              <a:t>استخراج نمایید ؟ </a:t>
            </a:r>
            <a:endParaRPr lang="en-US" sz="3000" b="1" dirty="0">
              <a:cs typeface="B Zar" panose="00000400000000000000" pitchFamily="2" charset="-78"/>
            </a:endParaRPr>
          </a:p>
          <a:p>
            <a:pPr lvl="0" algn="r" rtl="1"/>
            <a:r>
              <a:rPr lang="fa-IR" sz="2800" b="1" dirty="0">
                <a:cs typeface="B Zar" panose="00000400000000000000" pitchFamily="2" charset="-78"/>
              </a:rPr>
              <a:t>8. کوتاهترین مسیر برای استخراج </a:t>
            </a:r>
            <a:r>
              <a:rPr lang="ar-SA" sz="2800" b="1" dirty="0">
                <a:cs typeface="B Zar" panose="00000400000000000000" pitchFamily="2" charset="-78"/>
              </a:rPr>
              <a:t>درصد موارد ارجاع که بازخورد از پزشک دریافت نشده است </a:t>
            </a:r>
            <a:r>
              <a:rPr lang="fa-IR" sz="2800" b="1" dirty="0">
                <a:cs typeface="B Zar" panose="00000400000000000000" pitchFamily="2" charset="-78"/>
              </a:rPr>
              <a:t>، چیست </a:t>
            </a:r>
            <a:r>
              <a:rPr lang="ar-SA" sz="2800" b="1" dirty="0">
                <a:cs typeface="B Zar" panose="00000400000000000000" pitchFamily="2" charset="-78"/>
              </a:rPr>
              <a:t>؟ </a:t>
            </a:r>
            <a:endParaRPr lang="en-US" sz="2800" b="1" i="1" dirty="0">
              <a:cs typeface="B Zar" panose="00000400000000000000" pitchFamily="2" charset="-78"/>
            </a:endParaRPr>
          </a:p>
          <a:p>
            <a:pPr lvl="0" algn="r" rtl="1"/>
            <a:r>
              <a:rPr lang="fa-IR" sz="2800" b="1" dirty="0">
                <a:cs typeface="B Zar" panose="00000400000000000000" pitchFamily="2" charset="-78"/>
              </a:rPr>
              <a:t>9. </a:t>
            </a:r>
            <a:r>
              <a:rPr lang="ar-SA" sz="2800" b="1" dirty="0">
                <a:cs typeface="B Zar" panose="00000400000000000000" pitchFamily="2" charset="-78"/>
              </a:rPr>
              <a:t>تعداد ارجاعات به کارشناس تغذیه شهرستان که پذیرش نشده اند چقدر است ؟ </a:t>
            </a:r>
            <a:endParaRPr lang="en-US" sz="2800" b="1" dirty="0">
              <a:cs typeface="B Zar" panose="00000400000000000000" pitchFamily="2" charset="-78"/>
            </a:endParaRPr>
          </a:p>
          <a:p>
            <a:pPr lvl="0" algn="r" rtl="1"/>
            <a:r>
              <a:rPr lang="fa-IR" sz="2800" b="1" dirty="0">
                <a:cs typeface="B Zar" panose="00000400000000000000" pitchFamily="2" charset="-78"/>
              </a:rPr>
              <a:t>10.</a:t>
            </a:r>
            <a:r>
              <a:rPr lang="ar-SA" sz="2800" b="1" dirty="0">
                <a:cs typeface="B Zar" panose="00000400000000000000" pitchFamily="2" charset="-78"/>
              </a:rPr>
              <a:t>درصد ارجاعات </a:t>
            </a:r>
            <a:r>
              <a:rPr lang="ar-SA" sz="2800" b="1" dirty="0">
                <a:solidFill>
                  <a:srgbClr val="FF0000"/>
                </a:solidFill>
                <a:cs typeface="B Zar" panose="00000400000000000000" pitchFamily="2" charset="-78"/>
              </a:rPr>
              <a:t>پزشک</a:t>
            </a:r>
            <a:r>
              <a:rPr lang="ar-SA" sz="2800" b="1" dirty="0">
                <a:cs typeface="B Zar" panose="00000400000000000000" pitchFamily="2" charset="-78"/>
              </a:rPr>
              <a:t> که پذیرش شده و بازخورد شده نسبت به کل ارجاعات </a:t>
            </a:r>
            <a:r>
              <a:rPr lang="fa-IR" sz="2800" b="1" dirty="0">
                <a:cs typeface="B Zar" panose="00000400000000000000" pitchFamily="2" charset="-78"/>
              </a:rPr>
              <a:t>(</a:t>
            </a:r>
            <a:r>
              <a:rPr lang="fa-IR" sz="2800" b="1" dirty="0">
                <a:solidFill>
                  <a:srgbClr val="FF0000"/>
                </a:solidFill>
                <a:cs typeface="B Zar" panose="00000400000000000000" pitchFamily="2" charset="-78"/>
              </a:rPr>
              <a:t>در سه ماهه سوم</a:t>
            </a:r>
            <a:r>
              <a:rPr lang="fa-IR" sz="2800" b="1" dirty="0">
                <a:cs typeface="B Zar" panose="00000400000000000000" pitchFamily="2" charset="-78"/>
              </a:rPr>
              <a:t>)</a:t>
            </a:r>
            <a:r>
              <a:rPr lang="ar-SA" sz="2800" b="1" dirty="0">
                <a:cs typeface="B Zar" panose="00000400000000000000" pitchFamily="2" charset="-78"/>
              </a:rPr>
              <a:t>چقدر است ؟</a:t>
            </a:r>
            <a:endParaRPr lang="en-US" sz="2800" b="1" dirty="0"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67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algn="justLow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11. در </a:t>
            </a:r>
            <a:r>
              <a:rPr lang="fa-IR" sz="3000" b="1" dirty="0">
                <a:cs typeface="B Zar" panose="00000400000000000000" pitchFamily="2" charset="-78"/>
              </a:rPr>
              <a:t>بررسی علل نارضایتی ، کدام مرکز بیشترین درصد ، «</a:t>
            </a: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انجام ندادن درخواست مراجعه کننده </a:t>
            </a:r>
            <a:r>
              <a:rPr lang="fa-IR" sz="3000" b="1" dirty="0">
                <a:cs typeface="B Zar" panose="00000400000000000000" pitchFamily="2" charset="-78"/>
              </a:rPr>
              <a:t>» و کدام مرکز بیشترین  درصد «</a:t>
            </a: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برخورد نامناسب </a:t>
            </a:r>
            <a:r>
              <a:rPr lang="fa-IR" sz="3000" b="1" dirty="0">
                <a:cs typeface="B Zar" panose="00000400000000000000" pitchFamily="2" charset="-78"/>
              </a:rPr>
              <a:t>» را دارا می باشد </a:t>
            </a:r>
            <a:r>
              <a:rPr lang="fa-IR" sz="3000" b="1" dirty="0" smtClean="0">
                <a:cs typeface="B Zar" panose="00000400000000000000" pitchFamily="2" charset="-78"/>
              </a:rPr>
              <a:t>؟</a:t>
            </a:r>
            <a:endParaRPr lang="en-US" sz="3000" b="1" dirty="0" smtClean="0">
              <a:cs typeface="B Zar" panose="00000400000000000000" pitchFamily="2" charset="-78"/>
            </a:endParaRPr>
          </a:p>
          <a:p>
            <a:pPr marL="0" lvl="0" indent="0" algn="justLow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 </a:t>
            </a:r>
            <a:r>
              <a:rPr lang="fa-IR" sz="3000" b="1" dirty="0">
                <a:cs typeface="B Zar" panose="00000400000000000000" pitchFamily="2" charset="-78"/>
              </a:rPr>
              <a:t>12. درصد بیماران دیابتی تحت مراقبت که در 90 روز گذشته مراقبت نشده اند ، چقدر می باشد ؟ </a:t>
            </a:r>
          </a:p>
          <a:p>
            <a:pPr marL="0" indent="0" algn="justLow" rtl="1">
              <a:buNone/>
            </a:pPr>
            <a:r>
              <a:rPr lang="fa-IR" sz="3000" b="1" dirty="0">
                <a:cs typeface="B Zar" panose="00000400000000000000" pitchFamily="2" charset="-78"/>
              </a:rPr>
              <a:t>نحوه محاسبه چگونه است</a:t>
            </a:r>
            <a:r>
              <a:rPr lang="fa-IR" sz="3000" b="1" dirty="0" smtClean="0">
                <a:cs typeface="B Zar" panose="00000400000000000000" pitchFamily="2" charset="-78"/>
              </a:rPr>
              <a:t>؟</a:t>
            </a:r>
            <a:r>
              <a:rPr lang="fa-IR" sz="3000" b="1" dirty="0">
                <a:cs typeface="B Zar" panose="00000400000000000000" pitchFamily="2" charset="-78"/>
              </a:rPr>
              <a:t> </a:t>
            </a:r>
            <a:endParaRPr lang="en-US" sz="3000" b="1" dirty="0" smtClean="0">
              <a:cs typeface="B Zar" panose="00000400000000000000" pitchFamily="2" charset="-78"/>
            </a:endParaRPr>
          </a:p>
          <a:p>
            <a:pPr marL="0" indent="0" algn="justLow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13</a:t>
            </a:r>
            <a:r>
              <a:rPr lang="fa-IR" sz="3000" b="1" dirty="0">
                <a:cs typeface="B Zar" panose="00000400000000000000" pitchFamily="2" charset="-78"/>
              </a:rPr>
              <a:t>. درصد بیماران مبتلا به فشار خون بالا که در 30 روز گذشته مراقبت نشده اند ، چقدر می باشد ؟</a:t>
            </a:r>
          </a:p>
          <a:p>
            <a:pPr marL="0" lvl="0" indent="0" algn="justLow" rtl="1">
              <a:buNone/>
            </a:pPr>
            <a:r>
              <a:rPr lang="fa-IR" sz="3000" b="1" dirty="0">
                <a:cs typeface="B Zar" panose="00000400000000000000" pitchFamily="2" charset="-78"/>
              </a:rPr>
              <a:t> با ذکر صورت و مخرج 12. درصد بیماران دیابتی تحت مراقبت که در 90 روز گذشته مراقبت نشده اند ، چقدر می باشد ؟ </a:t>
            </a:r>
          </a:p>
          <a:p>
            <a:pPr marL="0" lvl="0" indent="0" algn="justLow" rtl="1">
              <a:buNone/>
            </a:pPr>
            <a:r>
              <a:rPr lang="fa-IR" sz="3000" b="1" dirty="0">
                <a:cs typeface="B Zar" panose="00000400000000000000" pitchFamily="2" charset="-78"/>
              </a:rPr>
              <a:t>نحوه محاسبه چگونه است؟</a:t>
            </a:r>
          </a:p>
          <a:p>
            <a:pPr marL="0" indent="0" algn="justLow" rtl="1">
              <a:buNone/>
            </a:pPr>
            <a:endParaRPr lang="en-US" sz="3000" b="1" dirty="0">
              <a:cs typeface="B Zar" panose="00000400000000000000" pitchFamily="2" charset="-78"/>
            </a:endParaRPr>
          </a:p>
          <a:p>
            <a:pPr marL="0" lvl="0" indent="0" algn="justLow" rtl="1">
              <a:buNone/>
            </a:pPr>
            <a:endParaRPr lang="en-US" sz="3000" b="1" dirty="0" smtClean="0">
              <a:cs typeface="B Zar" panose="00000400000000000000" pitchFamily="2" charset="-78"/>
            </a:endParaRPr>
          </a:p>
          <a:p>
            <a:pPr marL="0" lvl="0" indent="0" algn="justLow" rtl="1">
              <a:buNone/>
            </a:pPr>
            <a:endParaRPr lang="fa-IR" sz="3000" b="1" dirty="0">
              <a:cs typeface="B Zar" panose="00000400000000000000" pitchFamily="2" charset="-78"/>
            </a:endParaRPr>
          </a:p>
          <a:p>
            <a:pPr marL="0" lvl="0" indent="0" algn="justLow" rtl="1">
              <a:buNone/>
            </a:pPr>
            <a:endParaRPr lang="en-US" sz="3000" b="1" dirty="0"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53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رتبه بندی شهرستانها بر اساس بیماریابی دیابت و فشار خون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7539846"/>
              </p:ext>
            </p:extLst>
          </p:nvPr>
        </p:nvGraphicFramePr>
        <p:xfrm>
          <a:off x="395536" y="1628800"/>
          <a:ext cx="7560840" cy="5069303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32842"/>
                <a:gridCol w="1692971"/>
                <a:gridCol w="1121798"/>
                <a:gridCol w="1121798"/>
                <a:gridCol w="1019069"/>
                <a:gridCol w="1101252"/>
                <a:gridCol w="1171110"/>
              </a:tblGrid>
              <a:tr h="206702">
                <a:tc>
                  <a:txBody>
                    <a:bodyPr/>
                    <a:lstStyle/>
                    <a:p>
                      <a:pPr algn="l" rtl="0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 gridSpan="2"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effectLst/>
                          <a:cs typeface="B Zar" panose="00000400000000000000" pitchFamily="2" charset="-78"/>
                        </a:rPr>
                        <a:t>تعداد دیابت های ثبت شده 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effectLst/>
                          <a:cs typeface="B Zar" panose="00000400000000000000" pitchFamily="2" charset="-78"/>
                        </a:rPr>
                        <a:t>تعداد فشار خون ثبت شده 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6679">
                <a:tc>
                  <a:txBody>
                    <a:bodyPr/>
                    <a:lstStyle/>
                    <a:p>
                      <a:pPr algn="l" rtl="0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جمعیت بالای 30 سال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تعداد دیابت  ثبت شده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effectLst/>
                          <a:cs typeface="B Zar" panose="00000400000000000000" pitchFamily="2" charset="-78"/>
                        </a:rPr>
                        <a:t>درصد دیابت ثبت شده 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تعداد فشار خون ثبت شده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effectLst/>
                          <a:cs typeface="B Zar" panose="00000400000000000000" pitchFamily="2" charset="-78"/>
                        </a:rPr>
                        <a:t>درصد فشار خون ثبت شده 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آستانه اشرفیه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29073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3049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10.49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4603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15.83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شفت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35382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2484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7.02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4125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11.66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177010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رودبار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52108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3105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5.96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5653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10.85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ماسال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29173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1714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5.88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3059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10.49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سیاهکل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27838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1376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4.94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3030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10.88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املش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26119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1219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4.67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1970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7.54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صومعه سرا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71530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3255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5544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7.75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رضوانشهر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38389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1728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4.50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2540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6.62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لنگرود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79151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3426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4.33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5715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7.22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177010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 dirty="0">
                          <a:effectLst/>
                          <a:cs typeface="B Zar" panose="00000400000000000000" pitchFamily="2" charset="-78"/>
                        </a:rPr>
                        <a:t> شهرستان فومن</a:t>
                      </a:r>
                      <a:endParaRPr lang="fa-IR" sz="1400" b="1" i="0" u="none" strike="noStrike" dirty="0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53926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2291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4.25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3249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6.02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لاهیجان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92544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3445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3.72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6473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6.99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177010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تالش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103192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3449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3.34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9077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8.80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رودسر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86532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2859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3.30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4774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5.52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177010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رشت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441948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12620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2.86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18627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4.21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آستارا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48058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1160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2.41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2222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4.62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26151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t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 شهرستان بندر انزلی</a:t>
                      </a:r>
                      <a:endParaRPr lang="fa-IR" sz="1400" b="1" i="0" u="none" strike="noStrike">
                        <a:solidFill>
                          <a:srgbClr val="333333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77052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1333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1.73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1878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2.44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  <a:tr h="177010">
                <a:tc>
                  <a:txBody>
                    <a:bodyPr/>
                    <a:lstStyle/>
                    <a:p>
                      <a:pPr algn="l" rtl="0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400" b="1" u="none" strike="noStrike">
                          <a:effectLst/>
                          <a:cs typeface="B Zar" panose="00000400000000000000" pitchFamily="2" charset="-78"/>
                        </a:rPr>
                        <a:t>جمع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1292015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48513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3.75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  <a:cs typeface="B Zar" panose="00000400000000000000" pitchFamily="2" charset="-78"/>
                        </a:rPr>
                        <a:t>82539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  <a:cs typeface="B Zar" panose="00000400000000000000" pitchFamily="2" charset="-78"/>
                        </a:rPr>
                        <a:t>6.39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Zar"/>
                        <a:cs typeface="B Zar" panose="00000400000000000000" pitchFamily="2" charset="-78"/>
                      </a:endParaRPr>
                    </a:p>
                  </a:txBody>
                  <a:tcPr marL="5710" marR="5710" marT="5710" marB="0" anchor="b">
                    <a:solidFill>
                      <a:srgbClr val="A5DB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368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7239000" cy="4846320"/>
          </a:xfrm>
        </p:spPr>
        <p:txBody>
          <a:bodyPr>
            <a:normAutofit lnSpcReduction="10000"/>
          </a:bodyPr>
          <a:lstStyle/>
          <a:p>
            <a:pPr marL="0" lvl="0" indent="0" algn="r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14. درصد </a:t>
            </a:r>
            <a:r>
              <a:rPr lang="fa-IR" sz="3000" b="1" dirty="0">
                <a:cs typeface="B Zar" panose="00000400000000000000" pitchFamily="2" charset="-78"/>
              </a:rPr>
              <a:t>بیماران </a:t>
            </a: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دیابت</a:t>
            </a:r>
            <a:r>
              <a:rPr lang="fa-IR" sz="3000" b="1" dirty="0">
                <a:cs typeface="B Zar" panose="00000400000000000000" pitchFamily="2" charset="-78"/>
              </a:rPr>
              <a:t> شناسایی شده که در </a:t>
            </a:r>
            <a:r>
              <a:rPr lang="fa-IR" sz="3000" b="1" dirty="0" smtClean="0">
                <a:cs typeface="B Zar" panose="00000400000000000000" pitchFamily="2" charset="-78"/>
              </a:rPr>
              <a:t>سامانه،  </a:t>
            </a: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ثبت بیماری </a:t>
            </a:r>
            <a:r>
              <a:rPr lang="fa-IR" sz="3000" b="1" dirty="0">
                <a:cs typeface="B Zar" panose="00000400000000000000" pitchFamily="2" charset="-78"/>
              </a:rPr>
              <a:t>دیابت برای آنها صورت گرفته (بالای 30 سال )  </a:t>
            </a:r>
            <a:endParaRPr lang="en-US" sz="3000" b="1" dirty="0"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15. درصد </a:t>
            </a:r>
            <a:r>
              <a:rPr lang="fa-IR" sz="3000" b="1" dirty="0">
                <a:cs typeface="B Zar" panose="00000400000000000000" pitchFamily="2" charset="-78"/>
              </a:rPr>
              <a:t>بیماران </a:t>
            </a: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فشار خون </a:t>
            </a:r>
            <a:r>
              <a:rPr lang="fa-IR" sz="3000" b="1" dirty="0">
                <a:cs typeface="B Zar" panose="00000400000000000000" pitchFamily="2" charset="-78"/>
              </a:rPr>
              <a:t>شناسایی شده که در سامانه </a:t>
            </a:r>
            <a:r>
              <a:rPr lang="fa-IR" sz="3000" b="1" dirty="0">
                <a:solidFill>
                  <a:srgbClr val="FF0000"/>
                </a:solidFill>
                <a:cs typeface="B Zar" panose="00000400000000000000" pitchFamily="2" charset="-78"/>
              </a:rPr>
              <a:t>ثبت بیماری </a:t>
            </a:r>
            <a:r>
              <a:rPr lang="fa-IR" sz="3000" b="1" dirty="0">
                <a:cs typeface="B Zar" panose="00000400000000000000" pitchFamily="2" charset="-78"/>
              </a:rPr>
              <a:t>فشار خون برای آنها انجام شده (بالای 30 سال ) </a:t>
            </a:r>
            <a:endParaRPr lang="en-US" sz="3000" b="1" dirty="0" smtClean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3000" b="1" dirty="0">
                <a:cs typeface="B Zar" panose="00000400000000000000" pitchFamily="2" charset="-78"/>
              </a:rPr>
              <a:t>16. </a:t>
            </a:r>
            <a:r>
              <a:rPr lang="ar-SA" sz="3000" b="1" dirty="0">
                <a:cs typeface="B Zar" panose="00000400000000000000" pitchFamily="2" charset="-78"/>
              </a:rPr>
              <a:t>تعداد واحدهای فعال و غیر فعال شهرستان را مشاهده و بنویسید؟ </a:t>
            </a:r>
            <a:endParaRPr lang="en-US" sz="3000" b="1" dirty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3000" b="1" dirty="0">
                <a:cs typeface="B Zar" panose="00000400000000000000" pitchFamily="2" charset="-78"/>
              </a:rPr>
              <a:t>17. </a:t>
            </a:r>
            <a:r>
              <a:rPr lang="ar-SA" sz="3000" b="1" dirty="0">
                <a:cs typeface="B Zar" panose="00000400000000000000" pitchFamily="2" charset="-78"/>
              </a:rPr>
              <a:t>درصد زنان باردار شناسایی شده به تعداد زنان باردار مورد انتظار</a:t>
            </a:r>
            <a:r>
              <a:rPr lang="fa-IR" sz="3000" b="1" dirty="0">
                <a:cs typeface="B Zar" panose="00000400000000000000" pitchFamily="2" charset="-78"/>
              </a:rPr>
              <a:t> چقدر است؟ </a:t>
            </a:r>
          </a:p>
          <a:p>
            <a:pPr marL="0" indent="0" algn="r" rtl="1">
              <a:buNone/>
            </a:pPr>
            <a:endParaRPr lang="en-US" sz="3000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22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 algn="r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18</a:t>
            </a:r>
            <a:r>
              <a:rPr lang="fa-IR" sz="3000" b="1" dirty="0" smtClean="0">
                <a:cs typeface="B Zar" panose="00000400000000000000" pitchFamily="2" charset="-78"/>
              </a:rPr>
              <a:t>. </a:t>
            </a:r>
            <a:r>
              <a:rPr lang="ar-SA" sz="3000" b="1" dirty="0" smtClean="0">
                <a:cs typeface="B Zar" panose="00000400000000000000" pitchFamily="2" charset="-78"/>
              </a:rPr>
              <a:t>درصد </a:t>
            </a:r>
            <a:r>
              <a:rPr lang="ar-SA" sz="3000" b="1" dirty="0">
                <a:cs typeface="B Zar" panose="00000400000000000000" pitchFamily="2" charset="-78"/>
              </a:rPr>
              <a:t>زنانی که طی 42 روز گذشته زایمان کرده اند و مراقبت پس از زایمان دریافت نکرده </a:t>
            </a:r>
            <a:r>
              <a:rPr lang="ar-SA" sz="3000" b="1" dirty="0" smtClean="0">
                <a:cs typeface="B Zar" panose="00000400000000000000" pitchFamily="2" charset="-78"/>
              </a:rPr>
              <a:t>اند</a:t>
            </a:r>
            <a:r>
              <a:rPr lang="fa-IR" sz="3000" b="1" dirty="0" smtClean="0">
                <a:cs typeface="B Zar" panose="00000400000000000000" pitchFamily="2" charset="-78"/>
              </a:rPr>
              <a:t>چقدر می باشد</a:t>
            </a:r>
            <a:r>
              <a:rPr lang="fa-IR" sz="3000" b="1" dirty="0" smtClean="0">
                <a:cs typeface="B Zar" panose="00000400000000000000" pitchFamily="2" charset="-78"/>
              </a:rPr>
              <a:t>؟</a:t>
            </a:r>
            <a:endParaRPr lang="en-US" sz="3000" b="1" dirty="0" smtClean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3600" b="1" dirty="0">
                <a:cs typeface="B Zar" panose="00000400000000000000" pitchFamily="2" charset="-78"/>
              </a:rPr>
              <a:t>19. </a:t>
            </a:r>
            <a:r>
              <a:rPr lang="ar-SA" sz="3600" b="1" dirty="0">
                <a:cs typeface="B Zar" panose="00000400000000000000" pitchFamily="2" charset="-78"/>
              </a:rPr>
              <a:t>میانگین ویزیت مهر ماه سال جاری چقدر </a:t>
            </a:r>
            <a:r>
              <a:rPr lang="fa-IR" sz="3600" b="1" dirty="0">
                <a:cs typeface="B Zar" panose="00000400000000000000" pitchFamily="2" charset="-78"/>
              </a:rPr>
              <a:t/>
            </a:r>
            <a:br>
              <a:rPr lang="fa-IR" sz="3600" b="1" dirty="0">
                <a:cs typeface="B Zar" panose="00000400000000000000" pitchFamily="2" charset="-78"/>
              </a:rPr>
            </a:br>
            <a:r>
              <a:rPr lang="ar-SA" sz="3600" b="1" dirty="0">
                <a:cs typeface="B Zar" panose="00000400000000000000" pitchFamily="2" charset="-78"/>
              </a:rPr>
              <a:t>می باشد ؟</a:t>
            </a:r>
            <a:r>
              <a:rPr lang="ar-SA" sz="3200" dirty="0"/>
              <a:t> </a:t>
            </a:r>
            <a:endParaRPr lang="en-US" sz="3200" dirty="0"/>
          </a:p>
          <a:p>
            <a:pPr lvl="0" algn="r"/>
            <a:r>
              <a:rPr lang="fa-IR" sz="3200" b="1" dirty="0">
                <a:cs typeface="B Zar" panose="00000400000000000000" pitchFamily="2" charset="-78"/>
              </a:rPr>
              <a:t>20. تعداد</a:t>
            </a:r>
            <a:r>
              <a:rPr lang="ar-SA" sz="3200" b="1" dirty="0">
                <a:cs typeface="B Zar" panose="00000400000000000000" pitchFamily="2" charset="-78"/>
              </a:rPr>
              <a:t> ویزیت ثبت </a:t>
            </a:r>
            <a:r>
              <a:rPr lang="fa-IR" sz="3200" b="1" dirty="0">
                <a:cs typeface="B Zar" panose="00000400000000000000" pitchFamily="2" charset="-78"/>
              </a:rPr>
              <a:t>شده</a:t>
            </a:r>
            <a:r>
              <a:rPr lang="ar-SA" sz="3200" b="1" dirty="0">
                <a:cs typeface="B Zar" panose="00000400000000000000" pitchFamily="2" charset="-78"/>
              </a:rPr>
              <a:t> پزشکان شهرستان شما در </a:t>
            </a:r>
            <a:endParaRPr lang="en-US" sz="3200" b="1" dirty="0">
              <a:cs typeface="B Zar" panose="00000400000000000000" pitchFamily="2" charset="-78"/>
            </a:endParaRPr>
          </a:p>
          <a:p>
            <a:pPr marL="0" lvl="0" indent="0" algn="r">
              <a:buNone/>
            </a:pPr>
            <a:r>
              <a:rPr lang="ar-SA" sz="3200" b="1" dirty="0">
                <a:cs typeface="B Zar" panose="00000400000000000000" pitchFamily="2" charset="-78"/>
              </a:rPr>
              <a:t>مهر ماه سال جاری چقدر است ؟</a:t>
            </a:r>
            <a:endParaRPr lang="en-US" sz="3200" b="1" dirty="0">
              <a:cs typeface="B Zar" panose="00000400000000000000" pitchFamily="2" charset="-78"/>
            </a:endParaRPr>
          </a:p>
          <a:p>
            <a:pPr lvl="0" algn="r"/>
            <a:r>
              <a:rPr lang="fa-IR" sz="3200" b="1" dirty="0">
                <a:cs typeface="B Zar" panose="00000400000000000000" pitchFamily="2" charset="-78"/>
              </a:rPr>
              <a:t>21. </a:t>
            </a:r>
            <a:r>
              <a:rPr lang="ar-SA" sz="3200" b="1" dirty="0">
                <a:cs typeface="B Zar" panose="00000400000000000000" pitchFamily="2" charset="-78"/>
              </a:rPr>
              <a:t>کدام بهورز کمترین ثبت خدمات در آبان ماه سال جاری را دارد ؟ </a:t>
            </a:r>
            <a:endParaRPr lang="en-US" sz="3200" b="1" dirty="0">
              <a:cs typeface="B Zar" panose="00000400000000000000" pitchFamily="2" charset="-78"/>
            </a:endParaRPr>
          </a:p>
          <a:p>
            <a:pPr marL="0" lvl="0" indent="0" algn="justLow" rtl="1">
              <a:buNone/>
            </a:pPr>
            <a:r>
              <a:rPr lang="fa-IR" sz="3200" b="1" dirty="0">
                <a:cs typeface="B Zar" panose="00000400000000000000" pitchFamily="2" charset="-78"/>
              </a:rPr>
              <a:t>22. </a:t>
            </a:r>
            <a:r>
              <a:rPr lang="ar-SA" sz="3200" b="1" dirty="0">
                <a:cs typeface="B Zar" panose="00000400000000000000" pitchFamily="2" charset="-78"/>
              </a:rPr>
              <a:t>درصد افراد کشف شده مبتلا به چاقی زیر 18سال</a:t>
            </a:r>
            <a:r>
              <a:rPr lang="fa-IR" sz="3200" b="1" dirty="0">
                <a:cs typeface="B Zar" panose="00000400000000000000" pitchFamily="2" charset="-78"/>
              </a:rPr>
              <a:t> شهرستان چقدر می باشد ؟ </a:t>
            </a:r>
          </a:p>
          <a:p>
            <a:pPr marL="0" lvl="0" indent="0" algn="justLow" rtl="1">
              <a:buNone/>
            </a:pPr>
            <a:r>
              <a:rPr lang="ar-SA" sz="3200" b="1" dirty="0">
                <a:cs typeface="B Zar" panose="00000400000000000000" pitchFamily="2" charset="-78"/>
              </a:rPr>
              <a:t> مخرج این شاخص و بازه زمانی محاسبه آنرا نیز بنویسید ؟ </a:t>
            </a:r>
            <a:endParaRPr lang="en-US" sz="3200" b="1" dirty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endParaRPr lang="en-US" sz="3000" b="1" dirty="0"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85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Low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23. درصد </a:t>
            </a:r>
            <a:r>
              <a:rPr lang="fa-IR" sz="3000" b="1" dirty="0">
                <a:cs typeface="B Zar" panose="00000400000000000000" pitchFamily="2" charset="-78"/>
              </a:rPr>
              <a:t>تکمیل تلفن همراه مراکز را استخراج نمایید </a:t>
            </a:r>
            <a:r>
              <a:rPr lang="fa-IR" sz="3000" b="1" dirty="0" smtClean="0">
                <a:cs typeface="B Zar" panose="00000400000000000000" pitchFamily="2" charset="-78"/>
              </a:rPr>
              <a:t>؟  </a:t>
            </a:r>
          </a:p>
          <a:p>
            <a:pPr marL="0" lvl="0" indent="0" algn="justLow" rtl="1">
              <a:buNone/>
            </a:pPr>
            <a:r>
              <a:rPr lang="fa-IR" sz="3000" b="1" dirty="0" smtClean="0">
                <a:cs typeface="B Zar" panose="00000400000000000000" pitchFamily="2" charset="-78"/>
              </a:rPr>
              <a:t>کدام </a:t>
            </a:r>
            <a:r>
              <a:rPr lang="fa-IR" sz="3000" b="1" dirty="0">
                <a:cs typeface="B Zar" panose="00000400000000000000" pitchFamily="2" charset="-78"/>
              </a:rPr>
              <a:t>مرکز کمترین درصد ثبت اطلاعات را دارد؟ </a:t>
            </a:r>
            <a:endParaRPr lang="en-US" sz="3000" b="1" dirty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24. تعداد سل ثبت شده شهرستان چقدر است ؟ </a:t>
            </a:r>
          </a:p>
          <a:p>
            <a:pPr marL="0" lv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چند درصد بیماری سل موجود شهرستان ثبت شده </a:t>
            </a:r>
            <a:r>
              <a:rPr lang="fa-IR" sz="2800" b="1" dirty="0" smtClean="0">
                <a:cs typeface="B Zar" panose="00000400000000000000" pitchFamily="2" charset="-78"/>
              </a:rPr>
              <a:t>است </a:t>
            </a:r>
            <a:r>
              <a:rPr lang="fa-IR" sz="2800" b="1" dirty="0">
                <a:cs typeface="B Zar" panose="00000400000000000000" pitchFamily="2" charset="-78"/>
              </a:rPr>
              <a:t>؟ </a:t>
            </a:r>
            <a:endParaRPr lang="en-US" sz="2800" b="1" dirty="0" smtClean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800" b="1" dirty="0">
                <a:cs typeface="B Zar" panose="00000400000000000000" pitchFamily="2" charset="-78"/>
              </a:rPr>
              <a:t>25.کدام مرکز شهرستان کمترین درصد رضایتمندی را دارد</a:t>
            </a:r>
            <a:r>
              <a:rPr lang="fa-IR" sz="2800" b="1" dirty="0" smtClean="0">
                <a:cs typeface="B Zar" panose="00000400000000000000" pitchFamily="2" charset="-78"/>
              </a:rPr>
              <a:t>؟</a:t>
            </a:r>
            <a:endParaRPr lang="en-US" sz="2800" b="1" dirty="0" smtClean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800" b="1" dirty="0" smtClean="0">
                <a:cs typeface="B Zar" panose="00000400000000000000" pitchFamily="2" charset="-78"/>
              </a:rPr>
              <a:t> </a:t>
            </a:r>
            <a:r>
              <a:rPr lang="fa-IR" sz="2800" b="1" dirty="0">
                <a:cs typeface="B Zar" panose="00000400000000000000" pitchFamily="2" charset="-78"/>
              </a:rPr>
              <a:t>26. تعداد کودکان زیر یکسال که حداقل یکبار مراجعه نموده اند چقدر است  ؟  </a:t>
            </a:r>
          </a:p>
          <a:p>
            <a:pPr marL="0" indent="0" algn="r" rtl="1">
              <a:buNone/>
            </a:pPr>
            <a:endParaRPr lang="en-US" sz="2800" b="1" dirty="0">
              <a:cs typeface="B Zar" panose="00000400000000000000" pitchFamily="2" charset="-78"/>
            </a:endParaRPr>
          </a:p>
          <a:p>
            <a:pPr marL="0" lvl="0" indent="0" algn="r" rtl="1">
              <a:buNone/>
            </a:pPr>
            <a:endParaRPr lang="en-US" sz="2800" b="1" dirty="0"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50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413</TotalTime>
  <Words>867</Words>
  <Application>Microsoft Office PowerPoint</Application>
  <PresentationFormat>On-screen Show (4:3)</PresentationFormat>
  <Paragraphs>240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Opulent</vt:lpstr>
      <vt:lpstr>کارگاه آموزشی  سامانه سیب </vt:lpstr>
      <vt:lpstr>PowerPoint Presentation</vt:lpstr>
      <vt:lpstr>PowerPoint Presentation</vt:lpstr>
      <vt:lpstr>PowerPoint Presentation</vt:lpstr>
      <vt:lpstr>PowerPoint Presentation</vt:lpstr>
      <vt:lpstr>رتبه بندی شهرستانها بر اساس بیماریابی دیابت و فشار خون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عوامل تاثیرگذار بر اعتبار دانشگاهها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کارگاه آموزشی  سامانه سیب</dc:title>
  <dc:creator>هاجر پاکدامن</dc:creator>
  <cp:lastModifiedBy>ebrahimi</cp:lastModifiedBy>
  <cp:revision>31</cp:revision>
  <cp:lastPrinted>2019-01-29T10:22:18Z</cp:lastPrinted>
  <dcterms:created xsi:type="dcterms:W3CDTF">2019-01-29T05:39:02Z</dcterms:created>
  <dcterms:modified xsi:type="dcterms:W3CDTF">2019-06-02T18:17:14Z</dcterms:modified>
</cp:coreProperties>
</file>